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816" r:id="rId1"/>
  </p:sldMasterIdLst>
  <p:sldIdLst>
    <p:sldId id="256" r:id="rId2"/>
    <p:sldId id="257" r:id="rId3"/>
    <p:sldId id="302" r:id="rId4"/>
    <p:sldId id="304" r:id="rId5"/>
    <p:sldId id="305" r:id="rId6"/>
    <p:sldId id="303" r:id="rId7"/>
    <p:sldId id="301" r:id="rId8"/>
    <p:sldId id="307" r:id="rId9"/>
    <p:sldId id="300" r:id="rId10"/>
    <p:sldId id="306" r:id="rId11"/>
    <p:sldId id="279" r:id="rId12"/>
    <p:sldId id="30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CAF3B85-7661-411D-8E21-7F0A63BCF44A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esedshakh@mail.r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640960" cy="453650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Совещание руководителей общеобразовательных учреждений</a:t>
            </a:r>
            <a:b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Новолакского района 30.04.2021 года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5" y="116632"/>
          <a:ext cx="8712963" cy="6552727"/>
        </p:xfrm>
        <a:graphic>
          <a:graphicData uri="http://schemas.openxmlformats.org/drawingml/2006/table">
            <a:tbl>
              <a:tblPr/>
              <a:tblGrid>
                <a:gridCol w="1337481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9338"/>
                <a:gridCol w="237578"/>
                <a:gridCol w="337889"/>
                <a:gridCol w="337889"/>
              </a:tblGrid>
              <a:tr h="7894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ОО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Кокурс чтецов "Соцветие" 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Республиканский конкурс на лучшую методическую разработку урока ОБЖ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Победа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Муниципальный этап олимпиады НРК по Истории Дагестана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Муниципальный этап олимпиады НРК по Родному языку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Эколята-дошколята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Первые шаги в науку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баллов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Место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Муниципальный этап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Региональный этап 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Зональный 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Муниципальный этап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Муниципальный этап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Муниципальный этап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Муниципальный этап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7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Участие  (1 балл)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место  (2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место (3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место  (4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Участие  (9 балл)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место  (10балла)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место (11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место  (12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Участие  (5 балл)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место  (6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место (7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место  (8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Участие  (1 балл)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место  (2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место (3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место  (4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Участие  (1 балл)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место  (2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место (3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место  (4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Участие  (1 балл)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место  (2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место (3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место  (4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Участие  (1 балл)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место  (2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место (3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место  (4 балла)</a:t>
                      </a:r>
                    </a:p>
                  </a:txBody>
                  <a:tcPr marL="3693" marR="3693" marT="369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1452">
                <a:tc gridSpan="31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Ахарская СОШ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Банайюртовская СОШ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Барчхойотарская СОШ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Гамияхская СОШ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Гамияхская СОШ №1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Гамияхская СОШ №2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Дучинская СОШ №2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Новокулинская СОШ №1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Новокулинская СОШ №2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Новолакская гимназия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Новолакская СОШ №1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Новомехельтинская СОШ 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Новочуртахская СОШ 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Новочуртахская СОШ №1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Новочуртахская СОШ №2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Тухчарская ООШ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Тухчарская СОШ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Тухчарская СОШ №1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6,5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Чапаевская СОШ №1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Чапаевская СОШ №2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7,5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Чаравалинская СОШ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Шушинская СОШ 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Ямансуйская СОШ 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3693" marR="3693" marT="36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332656"/>
            <a:ext cx="878497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Разное</a:t>
            </a:r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Вакцинация.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Ознакомление с приказами УО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Обращения о выделении денежных средств.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Договора по вывозу мусора.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ФИС ФРДО и АИС Контингент.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Бухгалтера. Обязанности.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 ходе ВПР.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23528" y="87460"/>
            <a:ext cx="813690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1.1 В круг должностных задач и функций бухгалтера входит: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1.ведение финансово-хозяйственных операций, учета обязательств и  имущества, в том числе оформление приобретения и реализации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продукции, изделий, товарно-материальных  ценностей и т.д.;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2.учет движения денежных средств, а также отражение процессов и операций, связанных с финансами предприятия на бухгалтерских счетах организации;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3.работа с кассовой наличностью;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  контроль за движением первичной бухгалтерской документации (счета, акты, накладные и т.п.);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5.работа с банками, в которых открыты расчетные счета компании, в том числе предоставление в банк платежных поручений, запросы и получение выписок и т.п.;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6.работа с налогооблагаемой базой, расчет налогов и их перечисление в бюджеты разного уровня;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7.расчет и перечисление страховых взносов во внебюджетные фонды (ПФР, ФСС, ФОМС);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8.расчет зарплаты и иных выплат сотрудникам организации, в т.ч. социального характера (материальная помощь, премии, больничные, отпускные, командировочные и т.д.);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9.составление бухгалтерской и налоговой отчетности;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10.регулярное информирование непосредственного руководителя о текущих процессах в ведении бухгалтерского учета, а также своевременные сообщения обо всех нестандартных, сложных, спорных ситуациях;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11.участие в мероприятиях по инвентаризации имущества и финансового состояния предприятия;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12.своевременное ознакомление с поправками, законодательно вносимыми в правила ведения бухгалтерского и налогового учета и отчетности на предприятиях, а также их применение на практике;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13. заполнение и выставление в отсканированном виде бухгалтерские отчеты и сметы бюджета (год) на сайте  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bus.gov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и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zakupki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14. Составление бюджетов первоначальных и уточненных (год, в течении года)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15. Составление тарификаций и штатных расписаний (год)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16.Статистические отчеты: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ЗП-образование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(ежеквартально)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-Статистика П-4(ежемесячно)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-Статистика П-4(ежеквартально)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-По Статистике иные отчеты годовые.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17.Все отчеты сдаваемые в ФИН –отдел (ежемесячные, ежеквартальные, и годовые)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18.Своевременное предоставление запрашиваемой информации для ФИН отдела и УО.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19.Своевременное предоставление отчетов по питанию в УО: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-Мониторинг по питанию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-Дорожная карта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-.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итд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136904" cy="6669360"/>
          </a:xfrm>
        </p:spPr>
        <p:txBody>
          <a:bodyPr>
            <a:noAutofit/>
          </a:bodyPr>
          <a:lstStyle/>
          <a:p>
            <a:pPr algn="l"/>
            <a:r>
              <a:rPr lang="ru-RU" sz="2200" dirty="0" smtClean="0">
                <a:latin typeface="Arial Black" pitchFamily="34" charset="0"/>
              </a:rPr>
              <a:t>     </a:t>
            </a:r>
            <a:br>
              <a:rPr lang="ru-RU" sz="2200" dirty="0" smtClean="0">
                <a:latin typeface="Arial Black" pitchFamily="34" charset="0"/>
              </a:rPr>
            </a:br>
            <a:r>
              <a:rPr lang="ru-RU" sz="2200" dirty="0" smtClean="0">
                <a:latin typeface="Arial Black" pitchFamily="34" charset="0"/>
              </a:rPr>
              <a:t/>
            </a:r>
            <a:br>
              <a:rPr lang="ru-RU" sz="2200" dirty="0" smtClean="0">
                <a:latin typeface="Arial Black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Вопросы для обсуждения: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1. ГИА -2021г.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2. Анализ контрольных работ в 11 классах 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3. </a:t>
            </a:r>
            <a:r>
              <a:rPr lang="ru-RU" sz="2400" b="1" dirty="0" smtClean="0">
                <a:solidFill>
                  <a:schemeClr val="tx1"/>
                </a:solidFill>
              </a:rPr>
              <a:t>Об усилении работы образовательных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организаций по профилактике правонарушений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среди несовершеннолетних 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4. </a:t>
            </a:r>
            <a:r>
              <a:rPr lang="ru-RU" sz="2400" b="1" dirty="0" smtClean="0">
                <a:solidFill>
                  <a:schemeClr val="tx1"/>
                </a:solidFill>
              </a:rPr>
              <a:t>О </a:t>
            </a:r>
            <a:r>
              <a:rPr lang="ru-RU" sz="2400" b="1" dirty="0" smtClean="0">
                <a:solidFill>
                  <a:schemeClr val="tx1"/>
                </a:solidFill>
              </a:rPr>
              <a:t>мерах по организации 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отдыха и оздоровления детей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в каникулярное время в 2021 году.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5. </a:t>
            </a:r>
            <a:r>
              <a:rPr lang="ru-RU" sz="2400" b="1" dirty="0" smtClean="0">
                <a:solidFill>
                  <a:schemeClr val="tx1"/>
                </a:solidFill>
              </a:rPr>
              <a:t>Об установлении в образовательных организациях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 нерабочих дней в мае 2021г</a:t>
            </a:r>
            <a:r>
              <a:rPr lang="ru-RU" sz="2400" b="1" dirty="0" smtClean="0">
                <a:solidFill>
                  <a:schemeClr val="tx1"/>
                </a:solidFill>
              </a:rPr>
              <a:t>.. И проведении последнего звонка.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6. </a:t>
            </a:r>
            <a:r>
              <a:rPr lang="ru-RU" sz="2400" b="1" dirty="0" smtClean="0">
                <a:solidFill>
                  <a:schemeClr val="tx1"/>
                </a:solidFill>
              </a:rPr>
              <a:t>Рейтинг </a:t>
            </a:r>
            <a:r>
              <a:rPr lang="ru-RU" sz="2400" b="1" dirty="0" smtClean="0">
                <a:solidFill>
                  <a:schemeClr val="tx1"/>
                </a:solidFill>
              </a:rPr>
              <a:t>ОО.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7. Разное-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Arial Black" pitchFamily="34" charset="0"/>
              </a:rPr>
            </a:br>
            <a:endParaRPr lang="ru-RU" sz="22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395536" y="1455168"/>
            <a:ext cx="828092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соответствии 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ч.1 ст.97 Федерального закона № 273-ФЗ «Об образовании в РФ» от 29.12.2012 г.,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Постановлением  Правительства РФ от 26 февраля 2021 г. N 256 “Об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году”,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Приказом  Министерства просвещения РФ и Федеральной службы по надзору в сфере образования и науки от 16 марта 2021 г. N 104/306 “Об особенностях проведения государственной итоговой аттестации по образовательным программам основного общего образования в 2021 году”,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Приказом  Министерства просвещения РФ и Федеральной службы на надзору в сфере образования и науки от 12 апреля 2021 г. № 161/470 “Об утверждении единого расписания и продолжительности проведения единого государственного экзамена по каждому учебному предмету, требований к использованию средств обучения и воспитания при его проведении в 2021 году”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Приказ Министерства просвещения РФ и Федеральной службы по надзору в сфере образования и науки от 12 апреля 2021 г. № 162/471 "Об утверждении единого расписания и продолжительности проведения основного государственного экзамена по каждому учебному предмету, требований к использованию средств обучения и воспитания при его проведении в 2021 году",  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основании письма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Рособрнадзора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 01.04.2021 N 04-26 «Об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году»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908720"/>
            <a:ext cx="1437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ГИА -2021г.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003232" cy="864096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Анализ контрольных работ в 11 классах .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454297"/>
            <a:ext cx="331236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НОВОСТРОЙ: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Всего-69,  </a:t>
            </a:r>
            <a:r>
              <a:rPr lang="ru-RU" sz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писали-65,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-4,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-18,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-27,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-16;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усп.-75%, </a:t>
            </a:r>
            <a:r>
              <a:rPr lang="ru-RU" sz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кач.зн.-34%, </a:t>
            </a:r>
            <a:r>
              <a:rPr lang="ru-RU" sz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ср.б.-3,15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Самое плохое положение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МКОУ «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Шушиинская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СОШ». Ср.б- 2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Относительно хорошее-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МКОУ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«</a:t>
            </a:r>
            <a:r>
              <a:rPr kumimoji="0" lang="ru-RU" sz="12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Новолакская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гимназия» . Ср.б- 3,67.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5536" y="3657944"/>
            <a:ext cx="3995936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Претенденты на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медаль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всего - 7 , писали - 6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5 -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Соответствие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 2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Гаджиметов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Юсуп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Юнусович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62б. – 4.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u="sng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Камалов Али </a:t>
            </a:r>
            <a:r>
              <a:rPr lang="ru-RU" sz="1200" b="1" u="sng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Гасан</a:t>
            </a:r>
            <a:r>
              <a:rPr lang="ru-RU" sz="1200" b="1" u="sng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200" b="1" u="sng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Гусейнович</a:t>
            </a:r>
            <a:r>
              <a:rPr lang="ru-RU" sz="1200" b="1" u="sng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.- 70б- 4</a:t>
            </a:r>
            <a:r>
              <a:rPr lang="ru-RU" sz="12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Алиева  Милана 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Магомедовна- 66б.- 4.</a:t>
            </a: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Базманов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АрсенГаджимирзаевич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- 69б- 4.</a:t>
            </a: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БуттаеваЛаура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Магомедкеримовна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- 60б-  4.</a:t>
            </a:r>
          </a:p>
          <a:p>
            <a:r>
              <a:rPr lang="ru-RU" sz="1200" b="1" u="sng" dirty="0" err="1" smtClean="0">
                <a:solidFill>
                  <a:srgbClr val="FFFF00"/>
                </a:solidFill>
              </a:rPr>
              <a:t>Рамазанова</a:t>
            </a:r>
            <a:r>
              <a:rPr lang="ru-RU" sz="1200" b="1" u="sng" dirty="0" smtClean="0">
                <a:solidFill>
                  <a:srgbClr val="FFFF00"/>
                </a:solidFill>
              </a:rPr>
              <a:t>  </a:t>
            </a:r>
            <a:r>
              <a:rPr lang="ru-RU" sz="1200" b="1" u="sng" dirty="0" err="1" smtClean="0">
                <a:solidFill>
                  <a:srgbClr val="FFFF00"/>
                </a:solidFill>
              </a:rPr>
              <a:t>ДианаГаджиевна</a:t>
            </a:r>
            <a:r>
              <a:rPr lang="ru-RU" sz="1200" b="1" u="sng" dirty="0" smtClean="0">
                <a:solidFill>
                  <a:srgbClr val="FFFF00"/>
                </a:solidFill>
              </a:rPr>
              <a:t>- 72б, -5.</a:t>
            </a:r>
            <a:endParaRPr lang="ru-RU" sz="1200" b="1" u="sng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Ученица МКОУ «Чапаевская СОШ №2» </a:t>
            </a:r>
          </a:p>
          <a:p>
            <a:r>
              <a:rPr lang="ru-RU" sz="1200" b="1" dirty="0" smtClean="0"/>
              <a:t> Магомедова </a:t>
            </a:r>
            <a:r>
              <a:rPr lang="ru-RU" sz="1200" b="1" dirty="0" err="1" smtClean="0"/>
              <a:t>Хадижат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Зуберовна</a:t>
            </a:r>
            <a:r>
              <a:rPr lang="ru-RU" sz="1200" b="1" dirty="0" smtClean="0"/>
              <a:t> </a:t>
            </a:r>
            <a:endParaRPr lang="ru-RU" sz="1200" b="1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получила высший балл - «85»б.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представлена в списке медалистов .</a:t>
            </a:r>
            <a:r>
              <a:rPr kumimoji="0" lang="ru-RU" sz="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1412776"/>
            <a:ext cx="377991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СТАРЫЙ НОВОЛАК: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Всего- 94, 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писали - 92, 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-18,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-16,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-30,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-28;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.-68%,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кач.зн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.-35%,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ср.б.-3,2</a:t>
            </a: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Самое плохое положение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МКОУ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«Гамияхская СОШ №1». Ср.б-2,1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Относительно хорошее-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МКОУ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«Новокулинская СОШ №1»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Ср.б-4.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860032" y="3645024"/>
            <a:ext cx="38164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Претенденты на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медаль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всего - 15 , писали - 14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12-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1 -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ru-RU" sz="1200" b="1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Крымсултанов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П.Т – 52б – 3.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sz="1200" b="1" u="sng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267744" y="1628800"/>
          <a:ext cx="914400" cy="576064"/>
        </p:xfrm>
        <a:graphic>
          <a:graphicData uri="http://schemas.openxmlformats.org/presentationml/2006/ole">
            <p:oleObj spid="_x0000_s1028" name="Документ" showAsIcon="1" r:id="rId3" imgW="914400" imgH="771480" progId="Word.Document.12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932040" y="5373216"/>
            <a:ext cx="3923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Ученица МКОУ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Банаюртовская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СОШ» </a:t>
            </a: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1200" b="1" dirty="0" smtClean="0"/>
              <a:t> </a:t>
            </a:r>
            <a:r>
              <a:rPr lang="ru-RU" sz="1200" b="1" dirty="0" err="1" smtClean="0"/>
              <a:t>Татаева</a:t>
            </a:r>
            <a:r>
              <a:rPr lang="ru-RU" sz="1200" b="1" dirty="0" smtClean="0"/>
              <a:t> А.А.</a:t>
            </a:r>
            <a:endParaRPr lang="ru-RU" sz="1200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получила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высший балл -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«99»б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606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Об усилении работы </a:t>
            </a:r>
            <a:r>
              <a:rPr lang="ru-RU" b="1" dirty="0" smtClean="0"/>
              <a:t>образовательных организаций </a:t>
            </a:r>
            <a:r>
              <a:rPr lang="ru-RU" b="1" dirty="0" smtClean="0"/>
              <a:t>по профилактике правонарушений </a:t>
            </a:r>
            <a:r>
              <a:rPr lang="ru-RU" b="1" dirty="0" smtClean="0"/>
              <a:t> среди </a:t>
            </a:r>
            <a:r>
              <a:rPr lang="ru-RU" b="1" dirty="0" smtClean="0"/>
              <a:t>несовершеннолетних </a:t>
            </a:r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23528" y="1373009"/>
            <a:ext cx="84249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В целях усиления работы, принятия дополнительных мер по профилактике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правонарушений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безнадзорности несовершеннолетних, исполнения Федерального закона №120 «Об основах системы профилактики безнадзорности и правонарушений  несовершеннолетних</a:t>
            </a:r>
            <a:r>
              <a:rPr 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», </a:t>
            </a:r>
            <a:r>
              <a:rPr 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реализации</a:t>
            </a:r>
            <a:r>
              <a:rPr 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 Стратегии государственной </a:t>
            </a:r>
            <a:r>
              <a:rPr lang="ru-RU" sz="1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антинаркотической</a:t>
            </a:r>
            <a:r>
              <a:rPr 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политики Российской Федерации до 2020 года, утвержденной Указом Президента Российской Федерации от 9 июня 2010 г. N </a:t>
            </a:r>
            <a:r>
              <a:rPr 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690,  ПРИКАЗЫВАЮ: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2336767"/>
            <a:ext cx="8748464" cy="4455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Обеспечить системную работу образовательных  организаций по профилактике деструктивного поведения  несовершеннолетних, злоупотребления ПАВ, самовольных уходов, соблюдения режима дня обучающимися. Срок: постоянно.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Обеспечивать системную работу Совета Профилактики  образовательных организаций, общественного поста по формированию ЗОЖ, Совета старшеклассников. Срок: постоянно.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Усилить </a:t>
            </a:r>
            <a:r>
              <a:rPr kumimoji="0" lang="ru-RU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внутришкольный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контроль за деятельностью классных руководителей, педагогов – психологов, социальных педагогов по организации профилактической работы с учащимися, их родителями (законными представителями).  Срок: постоянно.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Принять организационные меры (психологические диагностики, наблюдение) по выявлению несовершеннолетних, подвергаемых «</a:t>
            </a:r>
            <a:r>
              <a:rPr kumimoji="0" lang="ru-RU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буллингу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», « </a:t>
            </a:r>
            <a:r>
              <a:rPr kumimoji="0" lang="ru-RU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кибербуллингу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». Жертвам «</a:t>
            </a:r>
            <a:r>
              <a:rPr kumimoji="0" lang="ru-RU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буллинга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», «</a:t>
            </a:r>
            <a:r>
              <a:rPr kumimoji="0" lang="ru-RU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кибербуллинга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оказывать своевременную педагогическую и психологическую помощь. Срок: постоянно.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Согласно п.2. ст.14 по ФЗ №120-ФЗ проводить постоянную работу по выявлению несовершеннолетних, семей, находящихся в ТЖС, СОП, группы риска, нуждающихся в </a:t>
            </a:r>
            <a:r>
              <a:rPr kumimoji="0" lang="ru-RU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психолого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педагогической поддержке, не посещающих и  систематически пропускающих учебные занятия, своевременно ставить на профилактический учет согласно Положения постановки на учет, проводить соответствующую работу с ними, вести документацию по проведению ИПР, привлечение несовершеннолетних во внешкольные занятия. Срок: постоянно.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Своевременно оказывать социально – психологическую и педагогическую помощь несовершеннолетним, имеющим отклонения в развитии или поведении либо проблемы в обучении. Срок: постоянно.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Строго соблюсти нахождение несовершеннолетних без сопровождения родителей (законных представителей) в общественных местах в ночное время (промежуток времени с 1 сентября по 31 мая с 22ч. до 6ч. утра по местному времени).  Срок: постоянно.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Усилить мероприятия среди обучающихся по профилактике правонарушений, по противодействую молодежного экстремизма. Срок: постоянно.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Организовать вечерние, ночные профилактические рейды совместно с родителями, педагогами, органами системы профилактики. Срок: согласно утвержденному плану ОО.</a:t>
            </a: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Возложить 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на руководителей образовательных организаций Новолакского района  и их заместителей персональную ответственность 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за состояние 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работы по профилактике    наркомании среди 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учащихся и  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выявление лиц, употребляющих либо распространяющих наркотические и психотропные вещества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Незамедлительно информировать МКУ УО в случаях факта правонарушений со стороны несовершеннолетних и по отношению к ним.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54868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 мерах по организации </a:t>
            </a:r>
            <a:r>
              <a:rPr lang="ru-RU" dirty="0" smtClean="0"/>
              <a:t> </a:t>
            </a:r>
            <a:r>
              <a:rPr lang="ru-RU" b="1" dirty="0" smtClean="0"/>
              <a:t>отдыха и оздоровления детей</a:t>
            </a:r>
            <a:r>
              <a:rPr lang="ru-RU" dirty="0" smtClean="0"/>
              <a:t> </a:t>
            </a:r>
          </a:p>
          <a:p>
            <a:pPr algn="ctr"/>
            <a:r>
              <a:rPr lang="ru-RU" b="1" dirty="0" smtClean="0"/>
              <a:t>в каникулярное время в 2021 году.</a:t>
            </a: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11560" y="1860257"/>
            <a:ext cx="756084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соответствии с Федеральным законом от 24.07.1998 г. № 124-ФЗ «Об основных гарантиях прав ребенка в Российской Федерации», во исполнение протокола заседания Правительства Республики Дагестан от 24 марта 2021 г. № 1 «О мерах по организации отдыха, оздоровления и занятости детей и молодежи в 2021 году»,  приказа Министерства образования и науки РД от 12 апреля 2021г. № 09-01-180/21 «О мерах по организации отдыха и оздоровления детей в каникулярное время в 2021 году»,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179512" y="48676"/>
            <a:ext cx="8856984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Руководителям ОО: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6.1.  организовать работу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малозатратных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 отдыха детей в каникулярное время в своих образовательных организациях и обеспечить охват всеми формами занятости детей в возрасте от 14 до 18 лет,  всеми формами отдыха и оздоровления детей в возрасте от 6 до 18 лет - не ниже 70 процентов от общего количества детей вышеуказанного возраста, проживающих на территории МО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Новолакский район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6.2.  принять соответствующие нормативные правовые акты, разработать мероприятия по проведению детской оздоровительной кампании на территории ОО - в срок до 30 апреля 2021 г.;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6.3.  принять меры по сохранению и укреплению материально технической базы лагерей без питания, их своевременной подготовке и открытию;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6.4.  осуществлять широкое информационное сопровождение мероприятий по организации отдыха детей, в том числе в средствах массовой информации;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6.5.  обеспечить комплексную безопасность детей и подростков, безопасность жизни и охрану здоровья участников лагерей без питания совместно с подразделением Министерства внутренних дел по Новолакскому району: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6.6.  предусмотреть в программах лагерей мероприятия, направленные на противодействие идеологии терроризма, экстремистским проявлениям в детско-молодежной среде;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6.7.  обеспечить безопасность детей при организации перевозок различными видами транспорта согласно правилам организованной перевозки группы детей, а также надлежащее техническое состояние транспортных средств, привлекаемых к перевозке детей;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6.8.  осуществлять меры по предупреждению детского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дорожно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-транспортного травматизма и правонарушений детей в области безопасности дорожного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движения, созданию условий для безопасного нахождения детей на улицах в каникулярный период;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6.9.  принять меры по обеспечению безопасности пребывания детей на спортивных площадках, во время проведения экскурсионных мероприятий, купания детей, в период проведения массовых мероприятий;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6.10.  обеспечить комплекс мер, направленных на повышение уровня инженерно-технической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укрепленности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антитеррористической защищенности пришкольных лагерей, транспорта, мест массового пребывания детей;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6.11.  организовать проведение анкетирования детей и родителей (законных представителей) о степени удовлетворенности организацией отдыха детей в лагере по форме согласно приложению № 1 к приказу и отправить в управление образования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mesedshakh@mail.ru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Шахмарданова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М.Р.,  тел., 8 903 414 58 20).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6.12.  определить лицо, ответственное за координацию оздоровительной кампании в ОО, и направить контактные данные для обеспечения взаимодействия по вопросам организации отдыха и оздоровления детей в срок до 15 апреля 2021 г. согласно приложению №2;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40466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Об установлении в образовательных организациях </a:t>
            </a:r>
            <a:br>
              <a:rPr lang="ru-RU" b="1" dirty="0" smtClean="0"/>
            </a:br>
            <a:r>
              <a:rPr lang="ru-RU" b="1" dirty="0" smtClean="0"/>
              <a:t> нерабочих дней в мае 2021г.. И проведении последнего звонка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16632"/>
            <a:ext cx="1911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 w="6350">
                  <a:solidFill>
                    <a:srgbClr val="F07F09">
                      <a:shade val="43000"/>
                    </a:srgbClr>
                  </a:solidFill>
                </a:ln>
                <a:solidFill>
                  <a:prstClr val="white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Рейтинг ОО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1" y="620694"/>
          <a:ext cx="8712967" cy="6120685"/>
        </p:xfrm>
        <a:graphic>
          <a:graphicData uri="http://schemas.openxmlformats.org/drawingml/2006/table">
            <a:tbl>
              <a:tblPr/>
              <a:tblGrid>
                <a:gridCol w="217668"/>
                <a:gridCol w="1461491"/>
                <a:gridCol w="590815"/>
                <a:gridCol w="563866"/>
                <a:gridCol w="690321"/>
                <a:gridCol w="563866"/>
                <a:gridCol w="441557"/>
                <a:gridCol w="456067"/>
                <a:gridCol w="464360"/>
                <a:gridCol w="541062"/>
                <a:gridCol w="646787"/>
                <a:gridCol w="588742"/>
                <a:gridCol w="690321"/>
                <a:gridCol w="398022"/>
                <a:gridCol w="398022"/>
              </a:tblGrid>
              <a:tr h="314445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Рейтинг  Исполнительской дисциплины руководителей ОУ . Исполнение приказов, поручений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писем,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подконтрольных работникам Управления образования</a:t>
                      </a:r>
                    </a:p>
                  </a:txBody>
                  <a:tcPr marL="4358" marR="4358" marT="4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99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ОО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Атлангериев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Шуаева 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Мусиева 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Сахрудинова 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Давлетмурзаева 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Меджидова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Юсупова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Шахмарданова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Джиржисова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Абакарова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Товсултанов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Место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"Ахарская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"Банайюртовская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"Барчхойотарская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"Гамияхская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"Гамияхская СОШ №1"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"Гамияхская СОШ№2"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"Дучинская СОШ№2"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"Новокулинская СОШ №1"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"Новокулинская СОШ №2"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"Новолакская СОШ №1"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"Новолакская гимназия"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"Новомехельтинская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"Новочуртахская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"Новочуртахская СОШ №1"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"Новочуртахская СОШ №2"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"Тухчарская ООШ"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"Тухчарская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"Тухчарская СОШ №1"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"Чапаевская СОШ№1"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"Чапаевская СОШ №2"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"Чаравалинская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"Шушинская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  <a:tr h="223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"Ямансуйская СОШ"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358" marR="4358" marT="4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2254</TotalTime>
  <Words>2657</Words>
  <Application>Microsoft Office PowerPoint</Application>
  <PresentationFormat>Экран (4:3)</PresentationFormat>
  <Paragraphs>1239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Литейная</vt:lpstr>
      <vt:lpstr>Документ Microsoft Office Word</vt:lpstr>
      <vt:lpstr>Совещание руководителей общеобразовательных учреждений Новолакского района 30.04.2021 года.</vt:lpstr>
      <vt:lpstr>       Вопросы для обсуждения: 1. ГИА -2021г. 2. Анализ контрольных работ в 11 классах . 3. Об усилении работы образовательных организаций по профилактике правонарушений  среди несовершеннолетних . 4. О мерах по организации  отдыха и оздоровления детей в каникулярное время в 2021 году. 5. Об установлении в образовательных организациях   нерабочих дней в мае 2021г.. И проведении последнего звонка. 6. Рейтинг ОО.  7. Разное-   </vt:lpstr>
      <vt:lpstr>Слайд 3</vt:lpstr>
      <vt:lpstr>Анализ контрольных работ в 11 классах 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 руководителей общеобразовательных учреждений Новолакского района.</dc:title>
  <dc:creator>user</dc:creator>
  <cp:lastModifiedBy>user</cp:lastModifiedBy>
  <cp:revision>186</cp:revision>
  <dcterms:created xsi:type="dcterms:W3CDTF">2020-12-03T15:16:25Z</dcterms:created>
  <dcterms:modified xsi:type="dcterms:W3CDTF">2021-04-30T08:49:03Z</dcterms:modified>
</cp:coreProperties>
</file>